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</p:sldIdLst>
  <p:sldSz cy="5143500" cx="9144000"/>
  <p:notesSz cx="6858000" cy="9144000"/>
  <p:embeddedFontLst>
    <p:embeddedFont>
      <p:font typeface="Average"/>
      <p:regular r:id="rId94"/>
    </p:embeddedFont>
    <p:embeddedFont>
      <p:font typeface="Oswald"/>
      <p:regular r:id="rId95"/>
      <p:bold r:id="rId9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42" Type="http://schemas.openxmlformats.org/officeDocument/2006/relationships/slide" Target="slides/slide37.xml"/><Relationship Id="rId86" Type="http://schemas.openxmlformats.org/officeDocument/2006/relationships/slide" Target="slides/slide81.xml"/><Relationship Id="rId41" Type="http://schemas.openxmlformats.org/officeDocument/2006/relationships/slide" Target="slides/slide36.xml"/><Relationship Id="rId85" Type="http://schemas.openxmlformats.org/officeDocument/2006/relationships/slide" Target="slides/slide80.xml"/><Relationship Id="rId44" Type="http://schemas.openxmlformats.org/officeDocument/2006/relationships/slide" Target="slides/slide39.xml"/><Relationship Id="rId88" Type="http://schemas.openxmlformats.org/officeDocument/2006/relationships/slide" Target="slides/slide83.xml"/><Relationship Id="rId43" Type="http://schemas.openxmlformats.org/officeDocument/2006/relationships/slide" Target="slides/slide38.xml"/><Relationship Id="rId87" Type="http://schemas.openxmlformats.org/officeDocument/2006/relationships/slide" Target="slides/slide8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slide" Target="slides/slide72.xml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slide" Target="slides/slide74.xml"/><Relationship Id="rId34" Type="http://schemas.openxmlformats.org/officeDocument/2006/relationships/slide" Target="slides/slide29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95" Type="http://schemas.openxmlformats.org/officeDocument/2006/relationships/font" Target="fonts/Oswald-regular.fntdata"/><Relationship Id="rId50" Type="http://schemas.openxmlformats.org/officeDocument/2006/relationships/slide" Target="slides/slide45.xml"/><Relationship Id="rId94" Type="http://schemas.openxmlformats.org/officeDocument/2006/relationships/font" Target="fonts/Average-regular.fntdata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96" Type="http://schemas.openxmlformats.org/officeDocument/2006/relationships/font" Target="fonts/Oswald-bold.fntdata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b369180843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b369180843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b369180843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b369180843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b36918084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b36918084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b369180843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b369180843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b369180843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b369180843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b369180843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b369180843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b369180843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b369180843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b369180843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b369180843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b369180843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b369180843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b369180843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b369180843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b3691808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b3691808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b369180843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b369180843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b369180843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b369180843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b369180843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b369180843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b369180843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b369180843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b369180843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b369180843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b369180843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b369180843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b369180843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b369180843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b369180843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b369180843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b369180843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b369180843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b369180843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b369180843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b36918084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b36918084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b369180843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b369180843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b369180843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b369180843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b369180843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b369180843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b369180843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b369180843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b369180843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b369180843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b369180843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b369180843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b369180843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b369180843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b369180843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b369180843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b369180843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b369180843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b369180843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b369180843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b369180843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b369180843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b369180843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b369180843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b369180843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b369180843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b369180843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b369180843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b369180843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b369180843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b369180843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b369180843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b369180843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b369180843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b369180843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b369180843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b369180843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b369180843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b369180843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b369180843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b369180843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b369180843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b369180843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b36918084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b369180843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b369180843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b369180843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b369180843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b369180843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b369180843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b369180843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b369180843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b369180843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b369180843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b369180843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b369180843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b369180843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b369180843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b369180843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b369180843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b369180843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b369180843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b369180843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b369180843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b369180843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b36918084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b369180843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b369180843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b369180843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b369180843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b369180843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b369180843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b369180843_0_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b369180843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b369180843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3b369180843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b369180843_0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b369180843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b369180843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b369180843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b369180843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3b369180843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3b369180843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3b369180843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b369180843_0_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b369180843_0_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b369180843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b369180843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b369180843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b369180843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b369180843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b369180843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b369180843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b369180843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b369180843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b369180843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b369180843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b369180843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b369180843_0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b369180843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b369180843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b369180843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b369180843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b369180843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b369180843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b369180843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3b369180843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3b369180843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b369180843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b369180843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b369180843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b369180843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b369180843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3b369180843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b369180843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b369180843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3b369180843_0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3b369180843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b369180843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b369180843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3b369180843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3b369180843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3b369180843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3b369180843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3b369180843_0_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3b369180843_0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3b369180843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3b369180843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b369180843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b369180843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3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8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0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9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5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6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26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8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37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30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7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33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32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28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40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3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34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31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29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42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36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41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45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44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43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46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Curso de DocumentDB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Extractta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1626450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4500"/>
              <a:t>Módulo 2 - </a:t>
            </a:r>
            <a:r>
              <a:rPr lang="pt-BR" sz="4500"/>
              <a:t>Administração e Gerenciamento do DocumentDB</a:t>
            </a:r>
            <a:endParaRPr sz="4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Provisionar clusters DocumentDB via Console e Terraform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Configurar políticas de backup e snapshots automáticos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Implementar e testar failover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Configurar monitoramento com CloudWatch e EventBridge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Realizar operações de manutenção e atualizações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</a:t>
            </a:r>
            <a:r>
              <a:rPr lang="pt-BR"/>
              <a:t>ódulo 2 - </a:t>
            </a:r>
            <a:r>
              <a:rPr lang="pt-BR"/>
              <a:t>Exercício</a:t>
            </a:r>
            <a:r>
              <a:rPr lang="pt-BR"/>
              <a:t> 1: Provisionamento de Clusters</a:t>
            </a:r>
            <a:endParaRPr/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Provisionar um cluster DocumentDB via AWS Console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Provisionar um cluster DocumentDB via Terraform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Entender as configurações principais de um cluster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Comparar as duas abordagens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 1: </a:t>
            </a:r>
            <a:r>
              <a:rPr lang="pt-BR"/>
              <a:t>Provisionamento via AWS Console</a:t>
            </a:r>
            <a:endParaRPr/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Criar Subnet Group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2: Criar Security Group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3: Criar o Cluster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4: Verificar o Cluster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Passo 5: Testar Conexão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 2: Provisionamento via Terraform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Instalar terraform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2: Revisar Configuração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3: Configurar Variáveis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4: Inicializar Planejar e Aplicar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5: Verificar Outputs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Passo 6: Testar Conexão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</a:t>
            </a:r>
            <a:r>
              <a:rPr lang="pt-BR"/>
              <a:t>ção</a:t>
            </a:r>
            <a:endParaRPr/>
          </a:p>
        </p:txBody>
      </p:sp>
      <p:sp>
        <p:nvSpPr>
          <p:cNvPr id="143" name="Google Shape;14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/home/$ID/Curso-documentDB/modulo2-lab/exercicio1-provisionamento/grade_exercicio1.sh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Limpeza</a:t>
            </a:r>
            <a:endParaRPr/>
          </a:p>
        </p:txBody>
      </p:sp>
      <p:sp>
        <p:nvSpPr>
          <p:cNvPr id="149" name="Google Shape;149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cd terraform/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# O terraform destroy usará o .tfstate e as variáveis para remover os recursos corretos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terraform destroy -auto-approve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</a:t>
            </a:r>
            <a:r>
              <a:rPr lang="pt-BR"/>
              <a:t>ódulo 02 - Exercício 2: Backup e Snapshots</a:t>
            </a:r>
            <a:r>
              <a:rPr lang="pt-BR"/>
              <a:t> Automáticos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 b="0" l="0" r="0" t="12033"/>
          <a:stretch/>
        </p:blipFill>
        <p:spPr>
          <a:xfrm>
            <a:off x="501675" y="964825"/>
            <a:ext cx="7816827" cy="383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Objetivos</a:t>
            </a:r>
            <a:endParaRPr/>
          </a:p>
        </p:txBody>
      </p:sp>
      <p:sp>
        <p:nvSpPr>
          <p:cNvPr id="161" name="Google Shape;16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Entender políticas de backup automático do DocumentDB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Criar snapshots manuais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Restaurar clusters a partir de snapshots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Configurar janelas de backup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Gerenciar retenção de backups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Exercício 2: Backup e Snapshots Automáticos</a:t>
            </a:r>
            <a:endParaRPr/>
          </a:p>
        </p:txBody>
      </p:sp>
      <p:sp>
        <p:nvSpPr>
          <p:cNvPr id="167" name="Google Shape;16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Escolha uma estrat</a:t>
            </a:r>
            <a:r>
              <a:rPr lang="pt-BR"/>
              <a:t>égia, via console ou via cli</a:t>
            </a:r>
            <a:br>
              <a:rPr lang="pt-BR"/>
            </a:br>
            <a:br>
              <a:rPr lang="pt-BR"/>
            </a:br>
            <a:r>
              <a:rPr lang="pt-BR"/>
              <a:t>Parte 1: Configurar Backup Automático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2: Criar Snapshot Manual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3: Restaurar a partir de Snapshot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4: Point-in-Time Recovery (PITR)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5: Gerenciar Snapshots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Validação</a:t>
            </a:r>
            <a:endParaRPr/>
          </a:p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/home/$ID/Curso-documentDB/modulo2-lab/exercicio2-backup-snapshots/grade_exercicio2.sh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Limpeza</a:t>
            </a:r>
            <a:endParaRPr/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Deletar todas as </a:t>
            </a:r>
            <a:r>
              <a:rPr lang="pt-BR"/>
              <a:t>instâncias</a:t>
            </a:r>
            <a:r>
              <a:rPr lang="pt-BR"/>
              <a:t> do cluster restaurado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2: </a:t>
            </a:r>
            <a:r>
              <a:rPr lang="pt-BR"/>
              <a:t>Deletar</a:t>
            </a:r>
            <a:r>
              <a:rPr lang="pt-BR"/>
              <a:t> cluster restaurado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3: </a:t>
            </a:r>
            <a:r>
              <a:rPr lang="pt-BR"/>
              <a:t>Deletar</a:t>
            </a:r>
            <a:r>
              <a:rPr lang="pt-BR"/>
              <a:t> todas as </a:t>
            </a:r>
            <a:r>
              <a:rPr lang="pt-BR"/>
              <a:t>instâncias</a:t>
            </a:r>
            <a:r>
              <a:rPr lang="pt-BR"/>
              <a:t> do cluster restaurado PITR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4: </a:t>
            </a:r>
            <a:r>
              <a:rPr lang="pt-BR"/>
              <a:t>Deletar</a:t>
            </a:r>
            <a:r>
              <a:rPr lang="pt-BR"/>
              <a:t> cluster restaurado PITR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5: </a:t>
            </a:r>
            <a:r>
              <a:rPr lang="pt-BR"/>
              <a:t>Deletar</a:t>
            </a:r>
            <a:r>
              <a:rPr lang="pt-BR"/>
              <a:t> snapshot manual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Passo 6: </a:t>
            </a:r>
            <a:r>
              <a:rPr lang="pt-BR"/>
              <a:t>Deletar</a:t>
            </a:r>
            <a:r>
              <a:rPr lang="pt-BR"/>
              <a:t> snapshot manual da console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</a:t>
            </a:r>
            <a:r>
              <a:rPr lang="pt-BR"/>
              <a:t>ódulo 2 - Exercício 3: Gerenciamento de Failover</a:t>
            </a:r>
            <a:endParaRPr/>
          </a:p>
        </p:txBody>
      </p:sp>
      <p:pic>
        <p:nvPicPr>
          <p:cNvPr id="185" name="Google Shape;185;p34"/>
          <p:cNvPicPr preferRelativeResize="0"/>
          <p:nvPr/>
        </p:nvPicPr>
        <p:blipFill rotWithShape="1">
          <a:blip r:embed="rId3">
            <a:alphaModFix/>
          </a:blip>
          <a:srcRect b="0" l="0" r="0" t="13502"/>
          <a:stretch/>
        </p:blipFill>
        <p:spPr>
          <a:xfrm>
            <a:off x="396375" y="1017725"/>
            <a:ext cx="8123223" cy="392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</a:t>
            </a:r>
            <a:r>
              <a:rPr lang="pt-BR"/>
              <a:t>é Failover</a:t>
            </a:r>
            <a:endParaRPr/>
          </a:p>
        </p:txBody>
      </p:sp>
      <p:pic>
        <p:nvPicPr>
          <p:cNvPr id="191" name="Google Shape;191;p35"/>
          <p:cNvPicPr preferRelativeResize="0"/>
          <p:nvPr/>
        </p:nvPicPr>
        <p:blipFill rotWithShape="1">
          <a:blip r:embed="rId3">
            <a:alphaModFix/>
          </a:blip>
          <a:srcRect b="0" l="0" r="0" t="13971"/>
          <a:stretch/>
        </p:blipFill>
        <p:spPr>
          <a:xfrm>
            <a:off x="608025" y="1206500"/>
            <a:ext cx="7678725" cy="3686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</a:t>
            </a:r>
            <a:r>
              <a:rPr lang="pt-BR"/>
              <a:t>ício 3 - Parte 1: Configurar Ambiente de Teste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Verificar Cluster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2: Identificar a instância primária atual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Exercício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 1: Configurar Ambiente de Teste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2: Failover Manual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3: Simular Failover direcionado (você escolhe a nova RW)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4: Medir Tempo de Recuperação (RTO)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5: Aplicação Resiliente a Failover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Validação</a:t>
            </a:r>
            <a:endParaRPr/>
          </a:p>
        </p:txBody>
      </p:sp>
      <p:sp>
        <p:nvSpPr>
          <p:cNvPr id="209" name="Google Shape;209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/home/$ID/Curso-documentDB/modulo2-lab/exercicio3-failover/grade_exercicio3.sh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77"/>
              <a:t>Módulo 2 - </a:t>
            </a:r>
            <a:r>
              <a:rPr lang="pt-BR" sz="2777"/>
              <a:t>Exercício 4: Monitoramento com CloudWatch, EventBridge e SNS</a:t>
            </a:r>
            <a:endParaRPr sz="2777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39"/>
          <p:cNvPicPr preferRelativeResize="0"/>
          <p:nvPr/>
        </p:nvPicPr>
        <p:blipFill rotWithShape="1">
          <a:blip r:embed="rId3">
            <a:alphaModFix/>
          </a:blip>
          <a:srcRect b="0" l="0" r="0" t="24772"/>
          <a:stretch/>
        </p:blipFill>
        <p:spPr>
          <a:xfrm>
            <a:off x="459900" y="1439325"/>
            <a:ext cx="8049126" cy="337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Exercício 4</a:t>
            </a:r>
            <a:endParaRPr/>
          </a:p>
        </p:txBody>
      </p:sp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 1: Criar Dashboard no CloudWatch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2: Configurar Alarmes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Parte 3: EventBridge para Eventos do Cluster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Validação</a:t>
            </a:r>
            <a:endParaRPr/>
          </a:p>
        </p:txBody>
      </p:sp>
      <p:sp>
        <p:nvSpPr>
          <p:cNvPr id="227" name="Google Shape;227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/home/$ID/Curso-documentDB/modulo2-lab/exercicio4-monitoramento/grade_exercicio4.sh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Pré-requisitos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pt-BR" sz="2000"/>
              <a:t>Conhecimentos básicos de bancos de dados NoSQL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pt-BR" sz="2000"/>
              <a:t>Familiaridade com conceitos de cloud computing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pt-BR" sz="2000"/>
              <a:t>Acesso </a:t>
            </a:r>
            <a:r>
              <a:rPr lang="pt-BR" sz="2000"/>
              <a:t>à</a:t>
            </a:r>
            <a:r>
              <a:rPr lang="pt-BR" sz="2000"/>
              <a:t> instância fornecida pelo instrutor</a:t>
            </a:r>
            <a:endParaRPr sz="2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Limpeza</a:t>
            </a:r>
            <a:endParaRPr/>
          </a:p>
        </p:txBody>
      </p:sp>
      <p:sp>
        <p:nvSpPr>
          <p:cNvPr id="233" name="Google Shape;233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Deletar alarmes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2: Deletar regra EventBridge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3: Deletar dashboard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Passo 4: Deletar tópico SNS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</a:t>
            </a:r>
            <a:r>
              <a:rPr lang="pt-BR"/>
              <a:t>ódulo 2 - Exercício 5: Operações de Manutenção e Atualizações</a:t>
            </a:r>
            <a:endParaRPr/>
          </a:p>
        </p:txBody>
      </p:sp>
      <p:sp>
        <p:nvSpPr>
          <p:cNvPr id="239" name="Google Shape;239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 1: Configurar Janela de Manutenção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2: Upgrade de Versão (não executar)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3: Modificar Instâncias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4: Modificar Parâmetros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Parte 5: Rollback (não executar)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Validação</a:t>
            </a:r>
            <a:endParaRPr/>
          </a:p>
        </p:txBody>
      </p:sp>
      <p:sp>
        <p:nvSpPr>
          <p:cNvPr id="245" name="Google Shape;245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/home/$ID/Curso-documentDB/modulo2-lab/exercicio5-manutencao/grade_exercicio5.sh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Limpeza</a:t>
            </a:r>
            <a:endParaRPr/>
          </a:p>
        </p:txBody>
      </p:sp>
      <p:sp>
        <p:nvSpPr>
          <p:cNvPr id="251" name="Google Shape;251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</a:t>
            </a:r>
            <a:r>
              <a:rPr lang="pt-BR"/>
              <a:t>Deletar snapshots de teste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Passo 2: </a:t>
            </a:r>
            <a:r>
              <a:rPr lang="pt-BR"/>
              <a:t>Deletar parameter group customizado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6"/>
          <p:cNvSpPr txBox="1"/>
          <p:nvPr>
            <p:ph type="title"/>
          </p:nvPr>
        </p:nvSpPr>
        <p:spPr>
          <a:xfrm>
            <a:off x="311700" y="1626450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4500"/>
              <a:t>Módulo 3 - </a:t>
            </a:r>
            <a:r>
              <a:rPr lang="pt-BR" sz="4500"/>
              <a:t>Segurança e Compliance do DocumentDB</a:t>
            </a:r>
            <a:endParaRPr sz="45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Objetivos</a:t>
            </a:r>
            <a:endParaRPr/>
          </a:p>
        </p:txBody>
      </p:sp>
      <p:sp>
        <p:nvSpPr>
          <p:cNvPr id="262" name="Google Shape;262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Implementar autenticação nativa de banco de dados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Configurar integração segura com VPC, subnets e security groups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Estabelecer controle de acesso com TLS e roles de privilégios mínimos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Habilitar auditoria completa com CloudTrail e CloudWatch Logs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primore o design deste slide"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</a:t>
            </a:r>
            <a:r>
              <a:rPr lang="pt-BR"/>
              <a:t>ódulo 3 - Exercício 1: Autenticação Nativa de Banco de Dados</a:t>
            </a:r>
            <a:endParaRPr/>
          </a:p>
        </p:txBody>
      </p:sp>
      <p:pic>
        <p:nvPicPr>
          <p:cNvPr id="328" name="Google Shape;328;p60"/>
          <p:cNvPicPr preferRelativeResize="0"/>
          <p:nvPr/>
        </p:nvPicPr>
        <p:blipFill rotWithShape="1">
          <a:blip r:embed="rId3">
            <a:alphaModFix/>
          </a:blip>
          <a:srcRect b="0" l="0" r="0" t="10984"/>
          <a:stretch/>
        </p:blipFill>
        <p:spPr>
          <a:xfrm>
            <a:off x="425875" y="1017725"/>
            <a:ext cx="8115875" cy="403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Módulo 3 - Exercício 1: Autenticação Nativa de Banco de Dados</a:t>
            </a:r>
            <a:endParaRPr/>
          </a:p>
        </p:txBody>
      </p:sp>
      <p:pic>
        <p:nvPicPr>
          <p:cNvPr id="334" name="Google Shape;334;p61"/>
          <p:cNvPicPr preferRelativeResize="0"/>
          <p:nvPr/>
        </p:nvPicPr>
        <p:blipFill rotWithShape="1">
          <a:blip r:embed="rId3">
            <a:alphaModFix/>
          </a:blip>
          <a:srcRect b="0" l="0" r="0" t="19549"/>
          <a:stretch/>
        </p:blipFill>
        <p:spPr>
          <a:xfrm>
            <a:off x="0" y="1038890"/>
            <a:ext cx="9144002" cy="410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</a:t>
            </a:r>
            <a:r>
              <a:rPr lang="pt-BR"/>
              <a:t>ódulo 1 - Visão Geral do AWS DocumentDB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AWS DocumentDB é um serviço de banco de dados de documentos totalmente gerenciado que oferece compatibilidade com a API do MongoDB.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Ele foi projetado para fornecer a flexibilidade e facilidade de uso de bancos de dados de documentos com a confiabilidade, escalabilidade e segurança da AWS.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Módulo 3 - Exercício 1: Autenticação Nativa de Banco de Dados</a:t>
            </a:r>
            <a:endParaRPr/>
          </a:p>
        </p:txBody>
      </p:sp>
      <p:sp>
        <p:nvSpPr>
          <p:cNvPr id="340" name="Google Shape;340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Obter Informações de Conexão do Cluster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2: Baixar Certificado SSL/TLS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3: Conectar ao Cluster como Usuário Mestre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4: Criar Base de Dados e Coleções de Teste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5: Criar Usuários com Diferentes Roles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6: Testar Autenticação dos Novos Usuários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Validação</a:t>
            </a:r>
            <a:endParaRPr/>
          </a:p>
        </p:txBody>
      </p:sp>
      <p:sp>
        <p:nvSpPr>
          <p:cNvPr id="346" name="Google Shape;346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/home/$ID/Curso-documentDB/modulo3-lab/exercicio1-autenticacao-nativa/grade_exercicio1.sh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500"/>
              <a:t>M</a:t>
            </a:r>
            <a:r>
              <a:rPr lang="pt-BR" sz="2500"/>
              <a:t>ódulo 3 - Exercício 2: Integração com VPC, Subnets e Security Groups</a:t>
            </a:r>
            <a:endParaRPr sz="2500"/>
          </a:p>
        </p:txBody>
      </p:sp>
      <p:pic>
        <p:nvPicPr>
          <p:cNvPr id="352" name="Google Shape;352;p64"/>
          <p:cNvPicPr preferRelativeResize="0"/>
          <p:nvPr/>
        </p:nvPicPr>
        <p:blipFill rotWithShape="1">
          <a:blip r:embed="rId3">
            <a:alphaModFix/>
          </a:blip>
          <a:srcRect b="0" l="0" r="0" t="17857"/>
          <a:stretch/>
        </p:blipFill>
        <p:spPr>
          <a:xfrm>
            <a:off x="418038" y="1078400"/>
            <a:ext cx="8307927" cy="3808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Exercício </a:t>
            </a:r>
            <a:r>
              <a:rPr lang="pt-BR"/>
              <a:t>2</a:t>
            </a:r>
            <a:r>
              <a:rPr lang="pt-BR"/>
              <a:t>: Integração com VPC, Subnets e Security Groups</a:t>
            </a:r>
            <a:endParaRPr/>
          </a:p>
        </p:txBody>
      </p:sp>
      <p:sp>
        <p:nvSpPr>
          <p:cNvPr id="358" name="Google Shape;358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</a:t>
            </a:r>
            <a:r>
              <a:rPr lang="pt-BR"/>
              <a:t>Identificar Tipos de Subnets na VPC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2: </a:t>
            </a:r>
            <a:r>
              <a:rPr lang="pt-BR"/>
              <a:t>Analisar Configuração Atual de Rede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3: </a:t>
            </a:r>
            <a:r>
              <a:rPr lang="pt-BR"/>
              <a:t>Analisar Security Groups Atuais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4: Criar Security Groups para Aplica</a:t>
            </a:r>
            <a:r>
              <a:rPr lang="pt-BR"/>
              <a:t>ção Cliente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5: Configurar Regras Restritivas no Security Group do DocumentDB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6: Testar Conectividade e isolamento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Validação</a:t>
            </a:r>
            <a:endParaRPr/>
          </a:p>
        </p:txBody>
      </p:sp>
      <p:sp>
        <p:nvSpPr>
          <p:cNvPr id="364" name="Google Shape;364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/home/$ID/Curso-documentDB/modulo3-lab/exercicio2-integracao-rede/grade_exercicio2.sh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Módulo 3 - </a:t>
            </a:r>
            <a:r>
              <a:rPr lang="pt-BR"/>
              <a:t>Exercício 3: Auditoria</a:t>
            </a:r>
            <a:endParaRPr/>
          </a:p>
        </p:txBody>
      </p:sp>
      <p:pic>
        <p:nvPicPr>
          <p:cNvPr id="370" name="Google Shape;370;p67"/>
          <p:cNvPicPr preferRelativeResize="0"/>
          <p:nvPr/>
        </p:nvPicPr>
        <p:blipFill rotWithShape="1">
          <a:blip r:embed="rId3">
            <a:alphaModFix/>
          </a:blip>
          <a:srcRect b="0" l="0" r="0" t="23774"/>
          <a:stretch/>
        </p:blipFill>
        <p:spPr>
          <a:xfrm>
            <a:off x="311700" y="1312350"/>
            <a:ext cx="8457900" cy="3598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Módulo 3 - Exercício 3: Auditoria</a:t>
            </a:r>
            <a:endParaRPr/>
          </a:p>
        </p:txBody>
      </p:sp>
      <p:pic>
        <p:nvPicPr>
          <p:cNvPr id="376" name="Google Shape;376;p68"/>
          <p:cNvPicPr preferRelativeResize="0"/>
          <p:nvPr/>
        </p:nvPicPr>
        <p:blipFill rotWithShape="1">
          <a:blip r:embed="rId3">
            <a:alphaModFix/>
          </a:blip>
          <a:srcRect b="0" l="0" r="0" t="20063"/>
          <a:stretch/>
        </p:blipFill>
        <p:spPr>
          <a:xfrm>
            <a:off x="311700" y="1090075"/>
            <a:ext cx="8520601" cy="38015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Módulo 3 - Exercício 3: Auditoria</a:t>
            </a:r>
            <a:endParaRPr/>
          </a:p>
        </p:txBody>
      </p:sp>
      <p:pic>
        <p:nvPicPr>
          <p:cNvPr id="382" name="Google Shape;382;p69"/>
          <p:cNvPicPr preferRelativeResize="0"/>
          <p:nvPr/>
        </p:nvPicPr>
        <p:blipFill rotWithShape="1">
          <a:blip r:embed="rId3">
            <a:alphaModFix/>
          </a:blip>
          <a:srcRect b="0" l="0" r="0" t="20063"/>
          <a:stretch/>
        </p:blipFill>
        <p:spPr>
          <a:xfrm>
            <a:off x="311700" y="1090075"/>
            <a:ext cx="8520601" cy="38015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Módulo 3 - Exercício 3: Auditoria</a:t>
            </a:r>
            <a:endParaRPr/>
          </a:p>
        </p:txBody>
      </p:sp>
      <p:pic>
        <p:nvPicPr>
          <p:cNvPr id="388" name="Google Shape;388;p70"/>
          <p:cNvPicPr preferRelativeResize="0"/>
          <p:nvPr/>
        </p:nvPicPr>
        <p:blipFill rotWithShape="1">
          <a:blip r:embed="rId3">
            <a:alphaModFix/>
          </a:blip>
          <a:srcRect b="0" l="0" r="0" t="19510"/>
          <a:stretch/>
        </p:blipFill>
        <p:spPr>
          <a:xfrm>
            <a:off x="194725" y="1090075"/>
            <a:ext cx="8637575" cy="3880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Módulo 3 - Exercício 3: Auditoria</a:t>
            </a:r>
            <a:endParaRPr/>
          </a:p>
        </p:txBody>
      </p:sp>
      <p:sp>
        <p:nvSpPr>
          <p:cNvPr id="394" name="Google Shape;394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</a:t>
            </a:r>
            <a:r>
              <a:rPr lang="pt-BR"/>
              <a:t>Habilitar a Auditoria de Eventos do DocumentDB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2: </a:t>
            </a:r>
            <a:r>
              <a:rPr lang="pt-BR"/>
              <a:t>Exportar Logs para o CloudWatch Logs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3: </a:t>
            </a:r>
            <a:r>
              <a:rPr lang="pt-BR"/>
              <a:t>Gerar Atividade no Banco para Produzir Logs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4: </a:t>
            </a:r>
            <a:r>
              <a:rPr lang="pt-BR"/>
              <a:t>Inspecionar os Logs no CloudWatch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DocumentDB vs MongoDB Atlas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3">
            <a:alphaModFix/>
          </a:blip>
          <a:srcRect b="0" l="0" r="0" t="17033"/>
          <a:stretch/>
        </p:blipFill>
        <p:spPr>
          <a:xfrm>
            <a:off x="586650" y="1134600"/>
            <a:ext cx="8107177" cy="375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72"/>
          <p:cNvSpPr txBox="1"/>
          <p:nvPr>
            <p:ph type="title"/>
          </p:nvPr>
        </p:nvSpPr>
        <p:spPr>
          <a:xfrm>
            <a:off x="311700" y="1626450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4500"/>
              <a:t>Módulo 4 - Performance e Tuning do DocumentDB</a:t>
            </a:r>
            <a:endParaRPr sz="450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Objetivos</a:t>
            </a:r>
            <a:endParaRPr/>
          </a:p>
        </p:txBody>
      </p:sp>
      <p:sp>
        <p:nvSpPr>
          <p:cNvPr id="405" name="Google Shape;405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Implementar monitoramento avançado de performance com métricas customizadas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Analisar planos de execução e otimizar índices suportados pelo DocumentDB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Identificar gargalos de performance através de análise detalhada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Aplicar estratégias de indexação para diferentes tipos de queries</a:t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75"/>
          <p:cNvPicPr preferRelativeResize="0"/>
          <p:nvPr/>
        </p:nvPicPr>
        <p:blipFill rotWithShape="1">
          <a:blip r:embed="rId3">
            <a:alphaModFix/>
          </a:blip>
          <a:srcRect b="6690" l="0" r="0" t="0"/>
          <a:stretch/>
        </p:blipFill>
        <p:spPr>
          <a:xfrm>
            <a:off x="162975" y="314325"/>
            <a:ext cx="8669350" cy="451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Google Shape;440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On-premises vs Gerenciado</a:t>
            </a:r>
            <a:endParaRPr/>
          </a:p>
        </p:txBody>
      </p:sp>
      <p:grpSp>
        <p:nvGrpSpPr>
          <p:cNvPr id="94" name="Google Shape;94;p19"/>
          <p:cNvGrpSpPr/>
          <p:nvPr/>
        </p:nvGrpSpPr>
        <p:grpSpPr>
          <a:xfrm>
            <a:off x="615250" y="1093975"/>
            <a:ext cx="7800248" cy="3825950"/>
            <a:chOff x="604800" y="1146300"/>
            <a:chExt cx="7800248" cy="3825950"/>
          </a:xfrm>
        </p:grpSpPr>
        <p:pic>
          <p:nvPicPr>
            <p:cNvPr id="95" name="Google Shape;95;p19"/>
            <p:cNvPicPr preferRelativeResize="0"/>
            <p:nvPr/>
          </p:nvPicPr>
          <p:blipFill rotWithShape="1">
            <a:blip r:embed="rId3">
              <a:alphaModFix/>
            </a:blip>
            <a:srcRect b="0" l="0" r="0" t="12118"/>
            <a:stretch/>
          </p:blipFill>
          <p:spPr>
            <a:xfrm>
              <a:off x="604800" y="1146300"/>
              <a:ext cx="7800248" cy="38259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6" name="Google Shape;96;p19"/>
            <p:cNvSpPr/>
            <p:nvPr/>
          </p:nvSpPr>
          <p:spPr>
            <a:xfrm>
              <a:off x="6911850" y="4860042"/>
              <a:ext cx="630000" cy="112200"/>
            </a:xfrm>
            <a:prstGeom prst="rect">
              <a:avLst/>
            </a:prstGeom>
            <a:solidFill>
              <a:srgbClr val="F8F3DF"/>
            </a:solidFill>
            <a:ln cap="flat" cmpd="sng" w="9525">
              <a:solidFill>
                <a:srgbClr val="F8F3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</a:t>
            </a:r>
            <a:r>
              <a:rPr lang="pt-BR"/>
              <a:t>ódulo 4</a:t>
            </a:r>
            <a:endParaRPr/>
          </a:p>
        </p:txBody>
      </p:sp>
      <p:pic>
        <p:nvPicPr>
          <p:cNvPr id="466" name="Google Shape;466;p85"/>
          <p:cNvPicPr preferRelativeResize="0"/>
          <p:nvPr/>
        </p:nvPicPr>
        <p:blipFill rotWithShape="1">
          <a:blip r:embed="rId3">
            <a:alphaModFix/>
          </a:blip>
          <a:srcRect b="0" l="0" r="0" t="24248"/>
          <a:stretch/>
        </p:blipFill>
        <p:spPr>
          <a:xfrm>
            <a:off x="241613" y="1153550"/>
            <a:ext cx="8660774" cy="366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</a:t>
            </a:r>
            <a:r>
              <a:rPr lang="pt-BR"/>
              <a:t>ódulo 4 - </a:t>
            </a:r>
            <a:r>
              <a:rPr lang="pt-BR"/>
              <a:t>Exercício 1: </a:t>
            </a:r>
            <a:r>
              <a:rPr lang="pt-BR"/>
              <a:t>Métricas Avançadas e Monitoramento de Performance</a:t>
            </a:r>
            <a:endParaRPr/>
          </a:p>
        </p:txBody>
      </p:sp>
      <p:sp>
        <p:nvSpPr>
          <p:cNvPr id="472" name="Google Shape;472;p86"/>
          <p:cNvSpPr txBox="1"/>
          <p:nvPr>
            <p:ph idx="1" type="body"/>
          </p:nvPr>
        </p:nvSpPr>
        <p:spPr>
          <a:xfrm>
            <a:off x="311700" y="1471075"/>
            <a:ext cx="8520600" cy="30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</a:t>
            </a:r>
            <a:r>
              <a:rPr lang="pt-BR"/>
              <a:t>Preparar Ambiente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2: </a:t>
            </a:r>
            <a:r>
              <a:rPr lang="pt-BR"/>
              <a:t>Script de Demonstração de Métricas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3: </a:t>
            </a:r>
            <a:r>
              <a:rPr lang="pt-BR"/>
              <a:t>Dashboard de Performance Avançado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4: </a:t>
            </a:r>
            <a:r>
              <a:rPr lang="pt-BR"/>
              <a:t>Conceitos de Performance Baseline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5: </a:t>
            </a:r>
            <a:r>
              <a:rPr lang="pt-BR"/>
              <a:t>Conceitos de Monitoramento Contínuo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6: </a:t>
            </a:r>
            <a:r>
              <a:rPr lang="pt-BR"/>
              <a:t>Validação e Testes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Validação</a:t>
            </a:r>
            <a:endParaRPr/>
          </a:p>
        </p:txBody>
      </p:sp>
      <p:sp>
        <p:nvSpPr>
          <p:cNvPr id="478" name="Google Shape;478;p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/home/$ID/Curso-documentDB/modulo4-lab/exercicio1-metricas-avancadas/grade_exercicio1.sh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Limpeza</a:t>
            </a:r>
            <a:endParaRPr/>
          </a:p>
        </p:txBody>
      </p:sp>
      <p:sp>
        <p:nvSpPr>
          <p:cNvPr id="484" name="Google Shape;484;p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Passo 1: </a:t>
            </a:r>
            <a:r>
              <a:rPr lang="pt-BR"/>
              <a:t>Deletar dashboard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Módulo 4 - </a:t>
            </a:r>
            <a:r>
              <a:rPr lang="pt-BR"/>
              <a:t>Exercício 2: Análise de Planos de Execução e Otimização de Índices</a:t>
            </a:r>
            <a:endParaRPr/>
          </a:p>
        </p:txBody>
      </p:sp>
      <p:sp>
        <p:nvSpPr>
          <p:cNvPr id="490" name="Google Shape;490;p89"/>
          <p:cNvSpPr txBox="1"/>
          <p:nvPr>
            <p:ph idx="1" type="body"/>
          </p:nvPr>
        </p:nvSpPr>
        <p:spPr>
          <a:xfrm>
            <a:off x="311700" y="1471075"/>
            <a:ext cx="8520600" cy="30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</a:t>
            </a:r>
            <a:r>
              <a:rPr lang="pt-BR"/>
              <a:t>Preparação do Ambiente e Dados de Teste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2: </a:t>
            </a:r>
            <a:r>
              <a:rPr lang="pt-BR"/>
              <a:t>Análise de Planos de Execução Básicos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3: </a:t>
            </a:r>
            <a:r>
              <a:rPr lang="pt-BR"/>
              <a:t>Estratégias de Indexação Avançadas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4: </a:t>
            </a:r>
            <a:r>
              <a:rPr lang="pt-BR"/>
              <a:t>Análise Avançada com explain()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5: </a:t>
            </a:r>
            <a:r>
              <a:rPr lang="pt-BR"/>
              <a:t>Otimização Baseada em Análise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6: </a:t>
            </a:r>
            <a:r>
              <a:rPr lang="pt-BR"/>
              <a:t>Monitoramento de Performance de Índices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7: Validação das Otimizações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Validação</a:t>
            </a:r>
            <a:endParaRPr/>
          </a:p>
        </p:txBody>
      </p:sp>
      <p:sp>
        <p:nvSpPr>
          <p:cNvPr id="496" name="Google Shape;496;p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/home/$ID/Curso-documentDB/modulo4-lab/exercicio1-metricas-avancadas/grade_exercicio1.sh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91"/>
          <p:cNvSpPr txBox="1"/>
          <p:nvPr>
            <p:ph type="title"/>
          </p:nvPr>
        </p:nvSpPr>
        <p:spPr>
          <a:xfrm>
            <a:off x="311700" y="1626450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4500"/>
              <a:t>Módulo 5 - Backup e Exportação de Dados</a:t>
            </a:r>
            <a:endParaRPr sz="4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Compatibilidade </a:t>
            </a:r>
            <a:r>
              <a:rPr lang="pt-BR"/>
              <a:t>do DocumentDB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 rotWithShape="1">
          <a:blip r:embed="rId3">
            <a:alphaModFix/>
          </a:blip>
          <a:srcRect b="217" l="0" r="0" t="12772"/>
          <a:stretch/>
        </p:blipFill>
        <p:spPr>
          <a:xfrm>
            <a:off x="383800" y="1005763"/>
            <a:ext cx="8376402" cy="40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Objetivos</a:t>
            </a:r>
            <a:endParaRPr/>
          </a:p>
        </p:txBody>
      </p:sp>
      <p:sp>
        <p:nvSpPr>
          <p:cNvPr id="507" name="Google Shape;507;p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Implementar backup completo e incremental do DocumentDB para S3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Configurar políticas de retenção no S3 para compliance básico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Testar procedimentos de restore e validação de integridade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Estabelecer rotinas manuais de backup operacional</a:t>
            </a:r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Google Shape;512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Google Shape;517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7" name="Google Shape;537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93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Módulo 5 - Exercício 1: </a:t>
            </a:r>
            <a:r>
              <a:rPr lang="pt-BR"/>
              <a:t>Backup de Dados para S3</a:t>
            </a:r>
            <a:endParaRPr/>
          </a:p>
        </p:txBody>
      </p:sp>
      <p:sp>
        <p:nvSpPr>
          <p:cNvPr id="543" name="Google Shape;543;p99"/>
          <p:cNvSpPr txBox="1"/>
          <p:nvPr>
            <p:ph idx="1" type="body"/>
          </p:nvPr>
        </p:nvSpPr>
        <p:spPr>
          <a:xfrm>
            <a:off x="311700" y="1090075"/>
            <a:ext cx="8520600" cy="3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Passo 1: </a:t>
            </a:r>
            <a:r>
              <a:rPr lang="pt-BR"/>
              <a:t>Configuração do Ambiente de Backup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2: </a:t>
            </a:r>
            <a:r>
              <a:rPr lang="pt-BR"/>
              <a:t>Criar Bucket S3 para Backups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3: </a:t>
            </a:r>
            <a:r>
              <a:rPr lang="pt-BR"/>
              <a:t>Baixar Certificado SSL e Verificar Ferramentas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4: </a:t>
            </a:r>
            <a:r>
              <a:rPr lang="pt-BR"/>
              <a:t>Backup Completo (Full Backup)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5: </a:t>
            </a:r>
            <a:r>
              <a:rPr lang="pt-BR"/>
              <a:t>Comprimir e Enviar para S3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6: </a:t>
            </a:r>
            <a:r>
              <a:rPr lang="pt-BR"/>
              <a:t>Backup Incremental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Passo 7: </a:t>
            </a:r>
            <a:r>
              <a:rPr lang="pt-BR"/>
              <a:t>Restore e Validação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Validação</a:t>
            </a:r>
            <a:endParaRPr/>
          </a:p>
        </p:txBody>
      </p:sp>
      <p:sp>
        <p:nvSpPr>
          <p:cNvPr id="549" name="Google Shape;549;p1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/home/$ID/Curso-documentDB/modulo5-lab/exercicio-backup-s3/grade_exercicio_backup.sh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Console, CLI e SDK</a:t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 rotWithShape="1">
          <a:blip r:embed="rId3">
            <a:alphaModFix/>
          </a:blip>
          <a:srcRect b="0" l="2837" r="0" t="32541"/>
          <a:stretch/>
        </p:blipFill>
        <p:spPr>
          <a:xfrm>
            <a:off x="281025" y="1457875"/>
            <a:ext cx="8581949" cy="332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